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61" r:id="rId4"/>
    <p:sldId id="262" r:id="rId5"/>
    <p:sldId id="265" r:id="rId6"/>
    <p:sldId id="268" r:id="rId7"/>
    <p:sldId id="269" r:id="rId8"/>
    <p:sldId id="266" r:id="rId9"/>
    <p:sldId id="267" r:id="rId10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19057D7-29C8-4098-AA5A-D5B5080A0273}" type="datetime1">
              <a:rPr lang="he-IL" smtClean="0"/>
              <a:t>י"א/כסלו/תשפ"ג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97ACF5E7-ACB0-497B-A8C6-F2E617B4631D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487BAAEE-F7BD-4A16-8518-0FD93306B6A0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37A705E3-E620-489D-9973-6221209A4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10" name="מלבן 9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מלבן 10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5" name="מלבן 14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מחבר ישר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629101" y="2244830"/>
            <a:ext cx="8933796" cy="2437232"/>
          </a:xfrm>
        </p:spPr>
        <p:txBody>
          <a:bodyPr tIns="45720" bIns="45720" rtlCol="1" anchor="ctr">
            <a:normAutofit/>
          </a:bodyPr>
          <a:lstStyle>
            <a:lvl1pPr algn="ctr" rtl="1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626053" y="4682062"/>
            <a:ext cx="8936846" cy="457201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 rtl="1">
              <a:buNone/>
              <a:defRPr sz="1600"/>
            </a:lvl2pPr>
            <a:lvl3pPr marL="914400" indent="0" algn="ctr" rtl="1">
              <a:buNone/>
              <a:defRPr sz="16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20" name="מציין מיקום של תאריך 19"/>
          <p:cNvSpPr>
            <a:spLocks noGrp="1"/>
          </p:cNvSpPr>
          <p:nvPr>
            <p:ph type="dt" sz="half" idx="10"/>
          </p:nvPr>
        </p:nvSpPr>
        <p:spPr>
          <a:xfrm flipH="1">
            <a:off x="5318760" y="1341256"/>
            <a:ext cx="1554480" cy="485546"/>
          </a:xfrm>
        </p:spPr>
        <p:txBody>
          <a:bodyPr rtlCol="1"/>
          <a:lstStyle>
            <a:lvl1pPr algn="ctr" rtl="1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1"/>
            <a:fld id="{BF7160C1-15A3-436B-BE8D-A4D9E0EAAE91}" type="datetime1">
              <a:rPr lang="he-IL" smtClean="0"/>
              <a:t>י"א/כסלו/תשפ"ג</a:t>
            </a:fld>
            <a:endParaRPr lang="en-US" dirty="0"/>
          </a:p>
        </p:txBody>
      </p:sp>
      <p:sp>
        <p:nvSpPr>
          <p:cNvPr id="21" name="מציין מיקום של כותרת תחתונה 20"/>
          <p:cNvSpPr>
            <a:spLocks noGrp="1"/>
          </p:cNvSpPr>
          <p:nvPr>
            <p:ph type="ftr" sz="quarter" idx="11"/>
          </p:nvPr>
        </p:nvSpPr>
        <p:spPr>
          <a:xfrm flipH="1">
            <a:off x="4832605" y="5177408"/>
            <a:ext cx="5730295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22" name="מציין מיקום של מספר שקופית 21"/>
          <p:cNvSpPr>
            <a:spLocks noGrp="1"/>
          </p:cNvSpPr>
          <p:nvPr>
            <p:ph type="sldNum" sz="quarter" idx="12"/>
          </p:nvPr>
        </p:nvSpPr>
        <p:spPr>
          <a:xfrm flipH="1">
            <a:off x="1629100" y="5177408"/>
            <a:ext cx="1955980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1066800" y="2103120"/>
            <a:ext cx="10058400" cy="3849624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E18CD11-5483-4186-9C9D-D99E7FE92433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rot="10800000" flipH="1">
            <a:off x="838200" y="762000"/>
            <a:ext cx="2362200" cy="5257800"/>
          </a:xfrm>
        </p:spPr>
        <p:txBody>
          <a:bodyPr vert="eaVert"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3276600" y="762000"/>
            <a:ext cx="8077200" cy="525780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128C7A3-6078-4E1D-A45D-7F8EB763EDD3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066800" y="2103120"/>
            <a:ext cx="10058400" cy="384962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B2AC4221-72F6-45F6-B2F2-4BE5E859C5B9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23" name="מלבן 22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4" name="מלבן 23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30" name="מלבן 29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629156" y="2275165"/>
            <a:ext cx="8933688" cy="2406895"/>
          </a:xfrm>
        </p:spPr>
        <p:txBody>
          <a:bodyPr rtlCol="1" anchor="ctr">
            <a:normAutofit/>
          </a:bodyPr>
          <a:lstStyle>
            <a:lvl1pPr algn="ctr" rtl="1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623060" y="4682062"/>
            <a:ext cx="8939784" cy="457200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5318760" y="1344502"/>
            <a:ext cx="1554480" cy="498781"/>
          </a:xfrm>
        </p:spPr>
        <p:txBody>
          <a:bodyPr rtlCol="1"/>
          <a:lstStyle>
            <a:lvl1pPr algn="ctr" rtl="1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1"/>
            <a:fld id="{7E798AAF-4D28-4EAA-AAA2-0B0D10BF921A}" type="datetime1">
              <a:rPr lang="he-IL" smtClean="0"/>
              <a:t>י"א/כסלו/תשפ"ג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902709" y="5177408"/>
            <a:ext cx="5660134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629157" y="5177408"/>
            <a:ext cx="1958339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46176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106680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458712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6458712" y="2792472"/>
            <a:ext cx="4663440" cy="3163825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069848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 hasCustomPrompt="1"/>
          </p:nvPr>
        </p:nvSpPr>
        <p:spPr>
          <a:xfrm flipH="1">
            <a:off x="1069848" y="2792471"/>
            <a:ext cx="4663440" cy="3164509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73807155-A311-4510-8D30-D78E6A05356E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BC61730B-C49D-4774-8B68-B748FEA5604F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5DD4575C-2D90-4767-8FC9-62CC2DF9AD34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71837" y="607392"/>
            <a:ext cx="3161963" cy="1645920"/>
          </a:xfrm>
        </p:spPr>
        <p:txBody>
          <a:bodyPr rtlCol="1" anchor="b">
            <a:normAutofit/>
          </a:bodyPr>
          <a:lstStyle>
            <a:lvl1pPr algn="r" defTabSz="9144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648200" y="609600"/>
            <a:ext cx="6858000" cy="5334000"/>
          </a:xfrm>
        </p:spPr>
        <p:txBody>
          <a:bodyPr rtlCol="1"/>
          <a:lstStyle>
            <a:lvl1pPr algn="r" rtl="1">
              <a:defRPr sz="19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71837" y="2336800"/>
            <a:ext cx="3161963" cy="3606800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/>
          <p:cNvSpPr>
            <a:spLocks noGrp="1"/>
          </p:cNvSpPr>
          <p:nvPr>
            <p:ph type="dt" sz="half" idx="10"/>
          </p:nvPr>
        </p:nvSpPr>
        <p:spPr>
          <a:xfrm flipH="1">
            <a:off x="4648200" y="6035040"/>
            <a:ext cx="1955800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A177B91D-4277-4997-971F-08A00B31D816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9" name="מציין מיקום של כותרת תחתונה 8"/>
          <p:cNvSpPr>
            <a:spLocks noGrp="1"/>
          </p:cNvSpPr>
          <p:nvPr>
            <p:ph type="ftr" sz="quarter" idx="11"/>
          </p:nvPr>
        </p:nvSpPr>
        <p:spPr>
          <a:xfrm flipH="1">
            <a:off x="6921499" y="6035040"/>
            <a:ext cx="45847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11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xfrm flipH="1">
            <a:off x="571837" y="6035040"/>
            <a:ext cx="1223435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267200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4457700" y="6035040"/>
            <a:ext cx="2071963" cy="365760"/>
          </a:xfrm>
        </p:spPr>
        <p:txBody>
          <a:bodyPr rtlCol="1"/>
          <a:lstStyle>
            <a:lvl1pPr algn="r" rtl="1"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1"/>
            <a:fld id="{C5447206-BEB7-4694-8BE2-489006A54066}" type="datetime1">
              <a:rPr lang="he-IL" smtClean="0"/>
              <a:t>י"א/כסלו/תשפ"ג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6991350" y="6035040"/>
            <a:ext cx="4588002" cy="365760"/>
          </a:xfrm>
        </p:spPr>
        <p:txBody>
          <a:bodyPr rtlCol="1"/>
          <a:lstStyle>
            <a:lvl1pPr marL="0" algn="r" defTabSz="914400" rtl="1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r"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69976" y="6035040"/>
            <a:ext cx="1225296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69976" y="603504"/>
            <a:ext cx="3144774" cy="1645920"/>
          </a:xfrm>
        </p:spPr>
        <p:txBody>
          <a:bodyPr rtlCol="1" anchor="b">
            <a:noAutofit/>
          </a:bodyPr>
          <a:lstStyle>
            <a:lvl1pPr algn="r" rtl="1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69976" y="2386584"/>
            <a:ext cx="3144774" cy="35112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מלבן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לבן 6"/>
          <p:cNvSpPr/>
          <p:nvPr/>
        </p:nvSpPr>
        <p:spPr>
          <a:xfrm flipH="1"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מלבן 7"/>
          <p:cNvSpPr/>
          <p:nvPr/>
        </p:nvSpPr>
        <p:spPr>
          <a:xfrm flipH="1"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" dirty="0"/>
              <a:t>לחץ כדי לערוך סגנונות טקסט של תבנית 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42161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7F10649-3B66-4FAF-A227-F0AA5C25BF42}" type="datetime1">
              <a:rPr lang="he-IL" smtClean="0"/>
              <a:t>י"א/כסלו/תשפ"ג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53086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0668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lang="en-US" sz="3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880" indent="-182880" algn="r" defTabSz="914400" rtl="1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45720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3152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0584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8016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קריב של סמל&#10;&#10;תיאור נוצר באופן אוטומטי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 flipH="1">
            <a:off x="1" y="10"/>
            <a:ext cx="12191979" cy="6857990"/>
          </a:xfrm>
          <a:prstGeom prst="rect">
            <a:avLst/>
          </a:prstGeom>
        </p:spPr>
      </p:pic>
      <p:sp>
        <p:nvSpPr>
          <p:cNvPr id="82" name="מלבן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4406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מלבן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035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83132" y="2355458"/>
            <a:ext cx="4775075" cy="1630907"/>
          </a:xfrm>
        </p:spPr>
        <p:txBody>
          <a:bodyPr rtlCol="1">
            <a:normAutofit fontScale="90000"/>
          </a:bodyPr>
          <a:lstStyle/>
          <a:p>
            <a:pPr rtl="1"/>
            <a:r>
              <a:rPr lang="en-US" sz="4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Construction managing system</a:t>
            </a:r>
            <a:endParaRPr lang="he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383132" y="3995988"/>
            <a:ext cx="4775075" cy="559656"/>
          </a:xfrm>
        </p:spPr>
        <p:txBody>
          <a:bodyPr rtlCol="1">
            <a:normAutofit/>
          </a:bodyPr>
          <a:lstStyle/>
          <a:p>
            <a:pPr rtl="1">
              <a:spcAft>
                <a:spcPts val="600"/>
              </a:spcAft>
            </a:pPr>
            <a:endParaRPr lang="h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34821-E9BA-34AA-16C7-B3F9D8D5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Stake holders</a:t>
            </a:r>
            <a:endParaRPr lang="en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5A6939-C48B-DA06-682B-7BD34586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2AC4221-72F6-45F6-B2F2-4BE5E859C5B9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A43DF9E-8F21-AE46-A794-13DC45FBB8F1}"/>
              </a:ext>
            </a:extLst>
          </p:cNvPr>
          <p:cNvSpPr txBox="1"/>
          <p:nvPr/>
        </p:nvSpPr>
        <p:spPr>
          <a:xfrm>
            <a:off x="1066800" y="2095500"/>
            <a:ext cx="586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err="1"/>
              <a:t>Liron</a:t>
            </a:r>
            <a:r>
              <a:rPr lang="en-US" dirty="0"/>
              <a:t> Hart - Main Client</a:t>
            </a:r>
          </a:p>
          <a:p>
            <a:pPr algn="l" rtl="0"/>
            <a:r>
              <a:rPr lang="en-US" dirty="0"/>
              <a:t>Contractors and Work Managers - Users</a:t>
            </a:r>
          </a:p>
          <a:p>
            <a:pPr algn="l" rtl="0"/>
            <a:endParaRPr lang="en-IL" dirty="0"/>
          </a:p>
        </p:txBody>
      </p:sp>
      <p:pic>
        <p:nvPicPr>
          <p:cNvPr id="11" name="תמונה 10" descr="מחוגג/ת עובדים בבנייה">
            <a:extLst>
              <a:ext uri="{FF2B5EF4-FFF2-40B4-BE49-F238E27FC236}">
                <a16:creationId xmlns:a16="http://schemas.microsoft.com/office/drawing/2014/main" id="{4B3850D5-0A43-FB90-B4B4-A3E6A3AF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88" y="2823137"/>
            <a:ext cx="4748812" cy="31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מציין מיקום תוכן 10" descr="צללית של אתר בנייה">
            <a:extLst>
              <a:ext uri="{FF2B5EF4-FFF2-40B4-BE49-F238E27FC236}">
                <a16:creationId xmlns:a16="http://schemas.microsoft.com/office/drawing/2014/main" id="{606F8E56-EFD4-CE22-4CC0-ECFB403B13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r="2127" b="-2"/>
          <a:stretch/>
        </p:blipFill>
        <p:spPr>
          <a:xfrm flipH="1">
            <a:off x="6461760" y="1816807"/>
            <a:ext cx="4663440" cy="3749040"/>
          </a:xfrm>
          <a:noFill/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1" anchor="ctr">
            <a:normAutofit/>
          </a:bodyPr>
          <a:lstStyle/>
          <a:p>
            <a:pPr algn="ctr" rtl="0"/>
            <a:r>
              <a:rPr lang="en-US" dirty="0"/>
              <a:t>Problem Domain</a:t>
            </a:r>
            <a:endParaRPr lang="he" dirty="0"/>
          </a:p>
        </p:txBody>
      </p:sp>
      <p:pic>
        <p:nvPicPr>
          <p:cNvPr id="13" name="מציין מיקום תוכן 12" descr="צעיר קליל לא רשמי אישה באמצעות tablet">
            <a:extLst>
              <a:ext uri="{FF2B5EF4-FFF2-40B4-BE49-F238E27FC236}">
                <a16:creationId xmlns:a16="http://schemas.microsoft.com/office/drawing/2014/main" id="{BF53B1BB-D594-9D3C-A44F-34EADEB8BF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52" y="2652713"/>
            <a:ext cx="1251828" cy="3748087"/>
          </a:xfrm>
        </p:spPr>
      </p:pic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548A6572-9372-9501-F139-6550AAE6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42161" y="6035040"/>
            <a:ext cx="2893045" cy="365760"/>
          </a:xfrm>
        </p:spPr>
        <p:txBody>
          <a:bodyPr/>
          <a:lstStyle/>
          <a:p>
            <a:pPr rtl="1">
              <a:spcAft>
                <a:spcPts val="600"/>
              </a:spcAft>
            </a:pPr>
            <a:fld id="{4F86298B-D689-4B54-8E0F-6FF70DC91813}" type="datetime1">
              <a:rPr lang="he-IL" smtClean="0"/>
              <a:pPr rtl="1">
                <a:spcAft>
                  <a:spcPts val="600"/>
                </a:spcAft>
              </a:pPr>
              <a:t>י"א/כסלו/תשפ"ג</a:t>
            </a:fld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23F67F2-2BE0-6B85-0E63-D204691F0BC1}"/>
              </a:ext>
            </a:extLst>
          </p:cNvPr>
          <p:cNvSpPr txBox="1"/>
          <p:nvPr/>
        </p:nvSpPr>
        <p:spPr>
          <a:xfrm>
            <a:off x="690465" y="2148787"/>
            <a:ext cx="5589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Construction projects are complex processes that require tracking by the management.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Management can’t always be present in the field.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Sometimes proof of certain tasks are needed and asked for by the clients or authorities.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Reports are generated manually.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91D802-47EE-D204-559C-D92C15B5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Our solution</a:t>
            </a:r>
            <a:endParaRPr lang="en-IL" dirty="0"/>
          </a:p>
        </p:txBody>
      </p:sp>
      <p:pic>
        <p:nvPicPr>
          <p:cNvPr id="9" name="מציין מיקום תוכן 8" descr="מכשיר נייד עם אפליקציות">
            <a:extLst>
              <a:ext uri="{FF2B5EF4-FFF2-40B4-BE49-F238E27FC236}">
                <a16:creationId xmlns:a16="http://schemas.microsoft.com/office/drawing/2014/main" id="{946B63DE-A940-4E6E-EC96-3E07BFB41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09" y="2118298"/>
            <a:ext cx="5664800" cy="3186450"/>
          </a:xfrm>
        </p:spPr>
      </p:pic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5DB999-86E3-E1B4-EDBD-A9777207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370AF1F-A5FC-83B1-DC1D-BDF8068E46E9}"/>
              </a:ext>
            </a:extLst>
          </p:cNvPr>
          <p:cNvSpPr txBox="1"/>
          <p:nvPr/>
        </p:nvSpPr>
        <p:spPr>
          <a:xfrm>
            <a:off x="578498" y="2118298"/>
            <a:ext cx="4851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Mobile application specifically tailored to our costumer’s needs.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608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80ED3B8-EFE6-4A30-2FA0-32BA50AD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Early system design</a:t>
            </a:r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33E764A-C8FD-E55B-39EA-8997D1616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  <p:sp>
        <p:nvSpPr>
          <p:cNvPr id="6" name="תרשים זרימה: דיסק מגנטי 5">
            <a:extLst>
              <a:ext uri="{FF2B5EF4-FFF2-40B4-BE49-F238E27FC236}">
                <a16:creationId xmlns:a16="http://schemas.microsoft.com/office/drawing/2014/main" id="{BF40FF95-7629-0BBB-C24E-4043D38EDD73}"/>
              </a:ext>
            </a:extLst>
          </p:cNvPr>
          <p:cNvSpPr/>
          <p:nvPr/>
        </p:nvSpPr>
        <p:spPr>
          <a:xfrm>
            <a:off x="9446754" y="2566179"/>
            <a:ext cx="1114926" cy="1725641"/>
          </a:xfrm>
          <a:prstGeom prst="flowChartMagneticDisk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 - SQL</a:t>
            </a:r>
          </a:p>
          <a:p>
            <a:pPr algn="ctr"/>
            <a:r>
              <a:rPr lang="en-US" dirty="0"/>
              <a:t>Remote server</a:t>
            </a:r>
            <a:endParaRPr lang="en-IL" dirty="0"/>
          </a:p>
        </p:txBody>
      </p:sp>
      <p:pic>
        <p:nvPicPr>
          <p:cNvPr id="10" name="גרפיקה 9" descr="טלפון חכם עם מילוי מלא">
            <a:extLst>
              <a:ext uri="{FF2B5EF4-FFF2-40B4-BE49-F238E27FC236}">
                <a16:creationId xmlns:a16="http://schemas.microsoft.com/office/drawing/2014/main" id="{167907F7-5798-EC65-9AA1-F44AD1FD3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182" y="2477213"/>
            <a:ext cx="1928926" cy="1928926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EEB59882-E827-E094-EA12-58E59C9BD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09" y="3207348"/>
            <a:ext cx="947472" cy="583843"/>
          </a:xfrm>
          <a:prstGeom prst="rect">
            <a:avLst/>
          </a:prstGeom>
        </p:spPr>
      </p:pic>
      <p:sp>
        <p:nvSpPr>
          <p:cNvPr id="13" name="ענן 12">
            <a:extLst>
              <a:ext uri="{FF2B5EF4-FFF2-40B4-BE49-F238E27FC236}">
                <a16:creationId xmlns:a16="http://schemas.microsoft.com/office/drawing/2014/main" id="{358C1E99-D575-D599-9E55-929AE7E46E18}"/>
              </a:ext>
            </a:extLst>
          </p:cNvPr>
          <p:cNvSpPr/>
          <p:nvPr/>
        </p:nvSpPr>
        <p:spPr>
          <a:xfrm>
            <a:off x="4659002" y="2566179"/>
            <a:ext cx="2771192" cy="194076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359DD53A-124C-2AA6-EF0B-170406C45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00" y="3048733"/>
            <a:ext cx="1831190" cy="785886"/>
          </a:xfrm>
          <a:prstGeom prst="rect">
            <a:avLst/>
          </a:prstGeom>
        </p:spPr>
      </p:pic>
      <p:cxnSp>
        <p:nvCxnSpPr>
          <p:cNvPr id="17" name="מחבר חץ ישר 16">
            <a:extLst>
              <a:ext uri="{FF2B5EF4-FFF2-40B4-BE49-F238E27FC236}">
                <a16:creationId xmlns:a16="http://schemas.microsoft.com/office/drawing/2014/main" id="{24CC02DC-40E8-71D4-7033-F29B3DDA365B}"/>
              </a:ext>
            </a:extLst>
          </p:cNvPr>
          <p:cNvCxnSpPr/>
          <p:nvPr/>
        </p:nvCxnSpPr>
        <p:spPr>
          <a:xfrm>
            <a:off x="2871536" y="3208979"/>
            <a:ext cx="171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05066E1A-F936-7A77-6460-5950E81159E7}"/>
              </a:ext>
            </a:extLst>
          </p:cNvPr>
          <p:cNvCxnSpPr>
            <a:cxnSpLocks/>
          </p:cNvCxnSpPr>
          <p:nvPr/>
        </p:nvCxnSpPr>
        <p:spPr>
          <a:xfrm flipH="1">
            <a:off x="2871536" y="3671739"/>
            <a:ext cx="1652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מחבר חץ ישר 20">
            <a:extLst>
              <a:ext uri="{FF2B5EF4-FFF2-40B4-BE49-F238E27FC236}">
                <a16:creationId xmlns:a16="http://schemas.microsoft.com/office/drawing/2014/main" id="{67B68D5E-9341-4555-3139-7F5C60A5C427}"/>
              </a:ext>
            </a:extLst>
          </p:cNvPr>
          <p:cNvCxnSpPr/>
          <p:nvPr/>
        </p:nvCxnSpPr>
        <p:spPr>
          <a:xfrm>
            <a:off x="7579894" y="3208979"/>
            <a:ext cx="1717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מחבר חץ ישר 21">
            <a:extLst>
              <a:ext uri="{FF2B5EF4-FFF2-40B4-BE49-F238E27FC236}">
                <a16:creationId xmlns:a16="http://schemas.microsoft.com/office/drawing/2014/main" id="{A412DF76-11F4-A797-33DC-834DE64831E3}"/>
              </a:ext>
            </a:extLst>
          </p:cNvPr>
          <p:cNvCxnSpPr>
            <a:cxnSpLocks/>
          </p:cNvCxnSpPr>
          <p:nvPr/>
        </p:nvCxnSpPr>
        <p:spPr>
          <a:xfrm flipH="1">
            <a:off x="7579894" y="3671739"/>
            <a:ext cx="1652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75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128E16-6206-0B05-78F3-34F2CA1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Main Use cases: Closing a last mission</a:t>
            </a:r>
            <a:endParaRPr lang="en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CA7C516E-5352-C864-63A6-2F5A092C94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1" y="2154238"/>
            <a:ext cx="7573318" cy="3880802"/>
          </a:xfrm>
        </p:spPr>
      </p:pic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C697641-C3A9-F788-1309-C5231C28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58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128E16-6206-0B05-78F3-34F2CA1D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Main Use cases: Creating a project</a:t>
            </a:r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C697641-C3A9-F788-1309-C5231C28F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EC847453-0A8C-DFF9-C932-8F0BE40FA0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27" y="1829236"/>
            <a:ext cx="6482976" cy="4291645"/>
          </a:xfrm>
        </p:spPr>
      </p:pic>
    </p:spTree>
    <p:extLst>
      <p:ext uri="{BB962C8B-B14F-4D97-AF65-F5344CB8AC3E}">
        <p14:creationId xmlns:p14="http://schemas.microsoft.com/office/powerpoint/2010/main" val="200621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4A5D020-C731-2B63-F87D-4A9D30F0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Progression so far</a:t>
            </a:r>
            <a:endParaRPr lang="en-IL" dirty="0"/>
          </a:p>
        </p:txBody>
      </p:sp>
      <p:pic>
        <p:nvPicPr>
          <p:cNvPr id="7" name="מציין מיקום תוכן 6" descr="ערימת ניירות עם מהדקים">
            <a:extLst>
              <a:ext uri="{FF2B5EF4-FFF2-40B4-BE49-F238E27FC236}">
                <a16:creationId xmlns:a16="http://schemas.microsoft.com/office/drawing/2014/main" id="{9679EA96-9CE1-8E0C-DC52-14F6DC05C2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25" y="2484330"/>
            <a:ext cx="4664075" cy="2986303"/>
          </a:xfrm>
        </p:spPr>
      </p:pic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E7385E4-D2A0-B13E-EDAA-1F0A27ECA4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Meetings with </a:t>
            </a:r>
            <a:r>
              <a:rPr lang="en-US" dirty="0" err="1"/>
              <a:t>Liron</a:t>
            </a:r>
            <a:r>
              <a:rPr lang="en-US" dirty="0"/>
              <a:t>.</a:t>
            </a:r>
          </a:p>
          <a:p>
            <a:pPr algn="l" rtl="0"/>
            <a:r>
              <a:rPr lang="en-US" dirty="0"/>
              <a:t>ARD draft and University presentation.</a:t>
            </a:r>
          </a:p>
          <a:p>
            <a:pPr algn="l" rtl="0"/>
            <a:r>
              <a:rPr lang="en-US" dirty="0"/>
              <a:t>Presenting our Requirements draft to </a:t>
            </a:r>
            <a:r>
              <a:rPr lang="en-US" dirty="0" err="1"/>
              <a:t>Liron</a:t>
            </a:r>
            <a:r>
              <a:rPr lang="en-US" dirty="0"/>
              <a:t>.</a:t>
            </a:r>
          </a:p>
          <a:p>
            <a:pPr algn="l" rtl="0"/>
            <a:r>
              <a:rPr lang="en-US" dirty="0"/>
              <a:t>Improving on feedback.</a:t>
            </a:r>
          </a:p>
          <a:p>
            <a:pPr algn="l" rtl="0"/>
            <a:r>
              <a:rPr lang="en-US" dirty="0"/>
              <a:t>Finalizing ARD.</a:t>
            </a:r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C5BE3D-6786-7C3C-C869-F37D4D87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2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B8109B2-F46D-F2D8-E6EA-D7DB0066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Gantt Diagram:</a:t>
            </a:r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612B9E8-0E1E-8A57-D90C-DF41E8A2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י"א/כסלו/תשפ"ג</a:t>
            </a:fld>
            <a:endParaRPr lang="en-US"/>
          </a:p>
        </p:txBody>
      </p:sp>
      <p:graphicFrame>
        <p:nvGraphicFramePr>
          <p:cNvPr id="6" name="אובייקט 5">
            <a:extLst>
              <a:ext uri="{FF2B5EF4-FFF2-40B4-BE49-F238E27FC236}">
                <a16:creationId xmlns:a16="http://schemas.microsoft.com/office/drawing/2014/main" id="{A3A291EB-68E1-E716-2D62-0915473339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848560"/>
              </p:ext>
            </p:extLst>
          </p:nvPr>
        </p:nvGraphicFramePr>
        <p:xfrm>
          <a:off x="1420683" y="2086697"/>
          <a:ext cx="9111247" cy="3875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7554398" imgH="7467458" progId="Acrobat.Document.DC">
                  <p:embed/>
                </p:oleObj>
              </mc:Choice>
              <mc:Fallback>
                <p:oleObj name="Acrobat Document" r:id="rId2" imgW="17554398" imgH="746745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0683" y="2086697"/>
                        <a:ext cx="9111247" cy="3875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13372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09_TF78438558" id="{592B5E68-C93F-4479-98A9-067798264FBC}" vid="{5A2EF50A-4EF5-498F-AD4D-FD6F63444EDD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{98E724E7-25A5-4BFA-88AA-493111D5EA68}tf78438558_win32</Template>
  <TotalTime>168</TotalTime>
  <Words>132</Words>
  <Application>Microsoft Office PowerPoint</Application>
  <PresentationFormat>מסך רחב</PresentationFormat>
  <Paragraphs>31</Paragraphs>
  <Slides>9</Slides>
  <Notes>0</Notes>
  <HiddenSlides>0</HiddenSlides>
  <MMClips>0</MMClips>
  <ScaleCrop>false</ScaleCrop>
  <HeadingPairs>
    <vt:vector size="8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Garamond</vt:lpstr>
      <vt:lpstr>Tahoma</vt:lpstr>
      <vt:lpstr>SavonVTI</vt:lpstr>
      <vt:lpstr>Adobe Acrobat Document</vt:lpstr>
      <vt:lpstr>Construction managing system</vt:lpstr>
      <vt:lpstr>Stake holders</vt:lpstr>
      <vt:lpstr>Problem Domain</vt:lpstr>
      <vt:lpstr>Our solution</vt:lpstr>
      <vt:lpstr>Early system design</vt:lpstr>
      <vt:lpstr>Main Use cases: Closing a last mission</vt:lpstr>
      <vt:lpstr>Main Use cases: Creating a project</vt:lpstr>
      <vt:lpstr>Progression so far</vt:lpstr>
      <vt:lpstr>Gantt Diagram: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managing system</dc:title>
  <dc:creator>Ilay Gov</dc:creator>
  <cp:lastModifiedBy>Ilay Gov</cp:lastModifiedBy>
  <cp:revision>8</cp:revision>
  <dcterms:created xsi:type="dcterms:W3CDTF">2022-11-13T16:50:08Z</dcterms:created>
  <dcterms:modified xsi:type="dcterms:W3CDTF">2022-12-05T09:52:31Z</dcterms:modified>
</cp:coreProperties>
</file>